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8" r:id="rId2"/>
    <p:sldId id="268" r:id="rId3"/>
    <p:sldId id="257" r:id="rId4"/>
    <p:sldId id="271" r:id="rId5"/>
    <p:sldId id="270" r:id="rId6"/>
    <p:sldId id="260" r:id="rId7"/>
    <p:sldId id="272" r:id="rId8"/>
    <p:sldId id="273" r:id="rId9"/>
    <p:sldId id="263" r:id="rId10"/>
    <p:sldId id="262" r:id="rId11"/>
    <p:sldId id="264" r:id="rId12"/>
    <p:sldId id="274" r:id="rId13"/>
    <p:sldId id="275" r:id="rId14"/>
    <p:sldId id="280" r:id="rId15"/>
    <p:sldId id="265" r:id="rId16"/>
    <p:sldId id="276" r:id="rId17"/>
    <p:sldId id="267" r:id="rId18"/>
    <p:sldId id="279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5800"/>
            <a:ext cx="4876800" cy="12192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53100"/>
            <a:ext cx="6400800" cy="6477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C00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1356" y="304800"/>
            <a:ext cx="4876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356" y="304800"/>
            <a:ext cx="4876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1"/>
            <a:ext cx="84582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45275"/>
            <a:ext cx="2133600" cy="212725"/>
          </a:xfrm>
        </p:spPr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45275"/>
            <a:ext cx="2133600" cy="212725"/>
          </a:xfrm>
        </p:spPr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4038600" cy="4267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1"/>
            <a:ext cx="4038600" cy="4267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1356" y="304800"/>
            <a:ext cx="4876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4873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646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4873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646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1356" y="304800"/>
            <a:ext cx="4876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1356" y="304800"/>
            <a:ext cx="4876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EA247-9D16-434E-89F7-23A3C4FEFA6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parsov@tehdorstroy.ru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4997495"/>
            <a:ext cx="4676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НАЦИОНАЛЬНЫЙ СТАНДАРТ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РОССИЙСКОЙ ФЕДЕРАЦИИ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ГОСТ Р 58350— 2019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1800" b="1" dirty="0" smtClean="0">
                <a:latin typeface="Calibri"/>
              </a:rPr>
              <a:t>Применение технических средств организации дорожного движения в </a:t>
            </a:r>
          </a:p>
          <a:p>
            <a:r>
              <a:rPr lang="ru-RU" sz="1800" b="1" dirty="0" smtClean="0">
                <a:latin typeface="Calibri"/>
              </a:rPr>
              <a:t>местах производства работ.</a:t>
            </a:r>
            <a:endParaRPr lang="ru-RU" b="1" dirty="0"/>
          </a:p>
        </p:txBody>
      </p:sp>
      <p:pic>
        <p:nvPicPr>
          <p:cNvPr id="4" name="Picture 2" descr="E:\Users\Алексей\Documents\Техдорстрой\логотип Техдорстрой\логотип ТДС бол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64" y="0"/>
            <a:ext cx="2124891" cy="21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2470" y="2124891"/>
            <a:ext cx="2024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b="1" dirty="0">
                <a:latin typeface="Calibri"/>
              </a:rPr>
              <a:t>г</a:t>
            </a:r>
            <a:r>
              <a:rPr lang="ru-RU" b="1" dirty="0" smtClean="0">
                <a:latin typeface="Calibri"/>
              </a:rPr>
              <a:t>. </a:t>
            </a:r>
            <a:r>
              <a:rPr lang="ru-RU" b="1" dirty="0">
                <a:latin typeface="Calibri"/>
              </a:rPr>
              <a:t>Иркутск, </a:t>
            </a:r>
            <a:r>
              <a:rPr lang="ru-RU" b="1" dirty="0" smtClean="0">
                <a:latin typeface="Calibri"/>
              </a:rPr>
              <a:t>2020 </a:t>
            </a:r>
            <a:r>
              <a:rPr lang="ru-RU" b="1" dirty="0">
                <a:latin typeface="Calibri"/>
              </a:rPr>
              <a:t>г.</a:t>
            </a:r>
            <a:endParaRPr lang="en-US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Защитные блоки</a:t>
            </a:r>
            <a:endParaRPr lang="ru-RU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2895600" y="2286000"/>
            <a:ext cx="60960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Временные дорожные барьеры допускается применять при производстве:</a:t>
            </a:r>
            <a:br>
              <a:rPr lang="ru-RU" sz="1600" dirty="0"/>
            </a:br>
            <a:r>
              <a:rPr lang="ru-RU" sz="1600" dirty="0"/>
              <a:t>- долгосрочных работ вместо дорожных </a:t>
            </a:r>
            <a:r>
              <a:rPr lang="ru-RU" sz="1600" dirty="0" smtClean="0"/>
              <a:t>пластин;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стационарных краткосрочных работ на автомагистралях и скоростных дорогах вместо </a:t>
            </a:r>
            <a:r>
              <a:rPr lang="ru-RU" sz="1600" dirty="0" smtClean="0"/>
              <a:t>дорожных пластин;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стационарных краткосрочных работ вместо дорожных </a:t>
            </a:r>
            <a:r>
              <a:rPr lang="ru-RU" sz="1600" dirty="0" smtClean="0"/>
              <a:t>конусов.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границах каждой из зон (отгона, продольная буферная, рабочая, стабилизации) следует применять один тип направляющих или ограждающих устройств </a:t>
            </a:r>
            <a:br>
              <a:rPr lang="ru-RU" sz="1600" dirty="0"/>
            </a:br>
            <a:r>
              <a:rPr lang="ru-RU" sz="1600" dirty="0" smtClean="0"/>
              <a:t>Конструкция блоков должна предусматривать возможность установки фонарей.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153" name="Picture 9" descr="https://mbarrier.ru/wp-content/uploads/2018/06/vb-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2217" y="59436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*Начиная с 2018 года временные дорожные барьеры в </a:t>
            </a:r>
            <a:r>
              <a:rPr lang="ru-RU" sz="1600" b="1" dirty="0"/>
              <a:t>Иркутской </a:t>
            </a:r>
            <a:r>
              <a:rPr lang="ru-RU" sz="1600" b="1" dirty="0" smtClean="0"/>
              <a:t>области производит ООО «Техдорстрой».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836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/>
              </a:rPr>
              <a:t>Сигнальные фонари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0" y="2044485"/>
            <a:ext cx="5638800" cy="4356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/>
              <a:t>Сигнальные фонари </a:t>
            </a:r>
            <a:r>
              <a:rPr lang="ru-RU" sz="1200" dirty="0" smtClean="0"/>
              <a:t>применяют </a:t>
            </a:r>
            <a:r>
              <a:rPr lang="ru-RU" sz="1200" dirty="0"/>
              <a:t>в сочетании с временными дорожными ограждающими </a:t>
            </a:r>
            <a:r>
              <a:rPr lang="ru-RU" sz="1200" dirty="0" smtClean="0"/>
              <a:t>и направляющими </a:t>
            </a:r>
            <a:r>
              <a:rPr lang="ru-RU" sz="1200" dirty="0"/>
              <a:t>устройствами при производстве:</a:t>
            </a:r>
            <a:br>
              <a:rPr lang="ru-RU" sz="1200" dirty="0"/>
            </a:br>
            <a:r>
              <a:rPr lang="ru-RU" sz="1200" dirty="0" smtClean="0"/>
              <a:t>- </a:t>
            </a:r>
            <a:r>
              <a:rPr lang="ru-RU" sz="1200" dirty="0"/>
              <a:t>долгосрочных работ;</a:t>
            </a:r>
            <a:br>
              <a:rPr lang="ru-RU" sz="1200" dirty="0"/>
            </a:br>
            <a:r>
              <a:rPr lang="ru-RU" sz="1200" dirty="0"/>
              <a:t>- краткосрочных работ в темное время суток.</a:t>
            </a:r>
            <a:br>
              <a:rPr lang="ru-RU" sz="1200" dirty="0"/>
            </a:br>
            <a:r>
              <a:rPr lang="ru-RU" sz="1200" dirty="0" smtClean="0"/>
              <a:t>На </a:t>
            </a:r>
            <a:r>
              <a:rPr lang="ru-RU" sz="1200" dirty="0"/>
              <a:t>ограждающих устройствах и дорожных конусах применяют вставные фонари с </a:t>
            </a:r>
            <a:r>
              <a:rPr lang="ru-RU" sz="1200" dirty="0" smtClean="0"/>
              <a:t>рассеивателем </a:t>
            </a:r>
            <a:r>
              <a:rPr lang="ru-RU" sz="1200" dirty="0"/>
              <a:t>красного цвета.</a:t>
            </a:r>
            <a:br>
              <a:rPr lang="ru-RU" sz="1200" dirty="0"/>
            </a:br>
            <a:r>
              <a:rPr lang="ru-RU" sz="1200" dirty="0"/>
              <a:t>Подвесные фонари с рассеивателем красного цвета допускается размещать на дорожных </a:t>
            </a:r>
            <a:r>
              <a:rPr lang="ru-RU" sz="1200" dirty="0" smtClean="0"/>
              <a:t>ограждающих </a:t>
            </a:r>
            <a:r>
              <a:rPr lang="ru-RU" sz="1200" dirty="0"/>
              <a:t>устройствах, применяемых для ограждения рабочей </a:t>
            </a:r>
            <a:r>
              <a:rPr lang="ru-RU" sz="1200" dirty="0" smtClean="0"/>
              <a:t>зоны.</a:t>
            </a:r>
            <a:endParaRPr lang="ru-RU" sz="1200" b="1" dirty="0"/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r>
              <a:rPr lang="ru-RU" sz="1200" b="1" dirty="0" smtClean="0"/>
              <a:t>На </a:t>
            </a:r>
            <a:r>
              <a:rPr lang="ru-RU" sz="1200" b="1" dirty="0"/>
              <a:t>дорожных пластинах </a:t>
            </a:r>
            <a:r>
              <a:rPr lang="ru-RU" sz="1200" b="1" dirty="0" smtClean="0"/>
              <a:t>(солдатиках) применяют </a:t>
            </a:r>
            <a:r>
              <a:rPr lang="ru-RU" sz="1200" b="1" dirty="0"/>
              <a:t>сигнальные фонари с рассеивателем желтого цвета в форме </a:t>
            </a:r>
            <a:r>
              <a:rPr lang="ru-RU" sz="1200" b="1" dirty="0" smtClean="0"/>
              <a:t>круга</a:t>
            </a:r>
            <a:r>
              <a:rPr lang="ru-RU" sz="1200" dirty="0"/>
              <a:t> </a:t>
            </a:r>
            <a:r>
              <a:rPr lang="ru-RU" sz="1200" dirty="0" smtClean="0"/>
              <a:t>(</a:t>
            </a:r>
            <a:r>
              <a:rPr lang="ru-RU" sz="1200" b="1" dirty="0" smtClean="0"/>
              <a:t>ранее применялись обычные фонари ФС41 или ФС12</a:t>
            </a:r>
            <a:r>
              <a:rPr lang="ru-RU" sz="1200" dirty="0" smtClean="0"/>
              <a:t>)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При </a:t>
            </a:r>
            <a:r>
              <a:rPr lang="ru-RU" sz="1200" dirty="0"/>
              <a:t>производстве работ на дорогах с четырьмя полосами и более рекомендуется </a:t>
            </a:r>
            <a:r>
              <a:rPr lang="ru-RU" sz="1200" dirty="0" smtClean="0"/>
              <a:t>применять вставные </a:t>
            </a:r>
            <a:r>
              <a:rPr lang="ru-RU" sz="1200" dirty="0"/>
              <a:t>фонари с длиной рассеивателя не менее 150 мм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/>
              <a:t>В дневное время фонари включают при метеорологической видимости менее 200 м. а также </a:t>
            </a:r>
            <a:r>
              <a:rPr lang="ru-RU" sz="1200" dirty="0" smtClean="0"/>
              <a:t>при наличии </a:t>
            </a:r>
            <a:r>
              <a:rPr lang="ru-RU" sz="1200" dirty="0"/>
              <a:t>задымления.</a:t>
            </a:r>
            <a:br>
              <a:rPr lang="ru-RU" sz="1200" dirty="0"/>
            </a:br>
            <a:r>
              <a:rPr lang="ru-RU" sz="1200" dirty="0"/>
              <a:t>Фонари должны быть включены круглосуточно на участках проведения работ под </a:t>
            </a:r>
            <a:r>
              <a:rPr lang="ru-RU" sz="1200" dirty="0" smtClean="0"/>
              <a:t>путепроводами, эстакадами </a:t>
            </a:r>
            <a:r>
              <a:rPr lang="ru-RU" sz="1200" dirty="0"/>
              <a:t>или в </a:t>
            </a:r>
            <a:r>
              <a:rPr lang="ru-RU" sz="1200" dirty="0" smtClean="0"/>
              <a:t>тоннелях. </a:t>
            </a:r>
          </a:p>
          <a:p>
            <a:pPr marL="0" indent="0">
              <a:buNone/>
            </a:pPr>
            <a:r>
              <a:rPr lang="ru-RU" sz="1200" dirty="0" smtClean="0"/>
              <a:t>Сигнальные </a:t>
            </a:r>
            <a:r>
              <a:rPr lang="ru-RU" sz="1200" dirty="0"/>
              <a:t>фонари на передвижном комплексе используют в режиме мигания круглосуточно 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 </a:t>
            </a:r>
            <a:br>
              <a:rPr lang="ru-RU" sz="1100" dirty="0"/>
            </a:br>
            <a:endParaRPr lang="ru-RU" sz="1100" dirty="0"/>
          </a:p>
        </p:txBody>
      </p:sp>
      <p:pic>
        <p:nvPicPr>
          <p:cNvPr id="5" name="Рисунок 4" descr="Вставной фонарь.gif"/>
          <p:cNvPicPr/>
          <p:nvPr/>
        </p:nvPicPr>
        <p:blipFill>
          <a:blip r:embed="rId2" cstate="print"/>
          <a:srcRect l="12096" t="6952" r="13110" b="13048"/>
          <a:stretch>
            <a:fillRect/>
          </a:stretch>
        </p:blipFill>
        <p:spPr bwMode="auto">
          <a:xfrm>
            <a:off x="76200" y="20574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нарик3"/>
          <p:cNvPicPr/>
          <p:nvPr/>
        </p:nvPicPr>
        <p:blipFill>
          <a:blip r:embed="rId3" cstate="print"/>
          <a:srcRect l="56705" t="6670" b="46730"/>
          <a:stretch>
            <a:fillRect/>
          </a:stretch>
        </p:blipFill>
        <p:spPr bwMode="auto">
          <a:xfrm>
            <a:off x="1836145" y="2057400"/>
            <a:ext cx="151350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двесной фонарь.gif"/>
          <p:cNvPicPr/>
          <p:nvPr/>
        </p:nvPicPr>
        <p:blipFill>
          <a:blip r:embed="rId4" cstate="print"/>
          <a:srcRect l="26900" t="39667"/>
          <a:stretch>
            <a:fillRect/>
          </a:stretch>
        </p:blipFill>
        <p:spPr bwMode="auto">
          <a:xfrm>
            <a:off x="104775" y="4825139"/>
            <a:ext cx="1495425" cy="142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2" descr="E:\Users\Алексей\Documents\Техдорстрой\логотип Техдорстрой\логотип ТДС болт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://www.ekodorsnab.ru/d/234099/d/img_7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59" y="4334318"/>
            <a:ext cx="1066800" cy="19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/>
              </a:rPr>
              <a:t>Комплексы временных технических средств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0" y="2044485"/>
            <a:ext cx="5638800" cy="4356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Передвижной </a:t>
            </a:r>
            <a:r>
              <a:rPr lang="ru-RU" sz="1600" dirty="0"/>
              <a:t>комплекс применяют при производстве долгосрочных работ в случаях закрытия полосы (полос) движения и при производстве краткосрочных работ.</a:t>
            </a:r>
            <a:br>
              <a:rPr lang="ru-RU" sz="1600" dirty="0"/>
            </a:br>
            <a:r>
              <a:rPr lang="ru-RU" sz="1600" dirty="0"/>
              <a:t>Комплекс размещают:</a:t>
            </a:r>
            <a:br>
              <a:rPr lang="ru-RU" sz="1600" dirty="0"/>
            </a:br>
            <a:r>
              <a:rPr lang="ru-RU" sz="1600" dirty="0" smtClean="0"/>
              <a:t>- на </a:t>
            </a:r>
            <a:r>
              <a:rPr lang="ru-RU" sz="1600" dirty="0"/>
              <a:t>автомобильном </a:t>
            </a:r>
            <a:r>
              <a:rPr lang="ru-RU" sz="1600" dirty="0" smtClean="0"/>
              <a:t>прицепе </a:t>
            </a:r>
            <a:r>
              <a:rPr lang="ru-RU" sz="1600" dirty="0"/>
              <a:t>при производстве долгосрочных работ;</a:t>
            </a:r>
            <a:br>
              <a:rPr lang="ru-RU" sz="1600" dirty="0"/>
            </a:br>
            <a:r>
              <a:rPr lang="ru-RU" sz="1600" dirty="0"/>
              <a:t>- автомобиле прикрытия или автомобильном прицепе, выполняющем с </a:t>
            </a:r>
            <a:r>
              <a:rPr lang="ru-RU" sz="1600" dirty="0" smtClean="0"/>
              <a:t>автомобилем-тягачом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Автомобиль прикрытия с передвижным комплексом </a:t>
            </a:r>
            <a:r>
              <a:rPr lang="ru-RU" sz="1600" dirty="0" smtClean="0"/>
              <a:t>применяют </a:t>
            </a:r>
            <a:r>
              <a:rPr lang="ru-RU" sz="1600" dirty="0"/>
              <a:t>на дорогах с разрешенной </a:t>
            </a:r>
            <a:r>
              <a:rPr lang="ru-RU" sz="1600" dirty="0" smtClean="0"/>
              <a:t>скоростью </a:t>
            </a:r>
            <a:r>
              <a:rPr lang="ru-RU" sz="1600" dirty="0"/>
              <a:t>более 60 км/ч при производстве стационарных и передвижных </a:t>
            </a:r>
            <a:r>
              <a:rPr lang="ru-RU" sz="1600" dirty="0" smtClean="0"/>
              <a:t>краткосрочных работ </a:t>
            </a:r>
            <a:r>
              <a:rPr lang="ru-RU" sz="1600" dirty="0"/>
              <a:t>на проезжей части и разделительной полосе, а также подвижных работ на проезжей части, выполняемых со скоростью движения менее 40 км/ч. Допускается применять автомобиль прикрытия </a:t>
            </a:r>
            <a:r>
              <a:rPr lang="ru-RU" sz="1600" dirty="0" smtClean="0"/>
              <a:t>при производстве передвижных </a:t>
            </a:r>
            <a:r>
              <a:rPr lang="ru-RU" sz="1600" dirty="0"/>
              <a:t>работ на </a:t>
            </a:r>
            <a:r>
              <a:rPr lang="ru-RU" sz="1600" dirty="0" smtClean="0"/>
              <a:t>обочинах.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1" name="Picture 5" descr="https://www.svetoznak.ru/upload/iblock/821/82149273d06eef7beaa68722d4c3a5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828800"/>
            <a:ext cx="4419600" cy="48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0499"/>
            <a:ext cx="8077200" cy="1143000"/>
          </a:xfrm>
        </p:spPr>
        <p:txBody>
          <a:bodyPr/>
          <a:lstStyle/>
          <a:p>
            <a:r>
              <a:rPr lang="ru-RU" sz="3200" dirty="0" smtClean="0"/>
              <a:t>Дефекты временных средств </a:t>
            </a:r>
            <a:br>
              <a:rPr lang="ru-RU" sz="3200" dirty="0" smtClean="0"/>
            </a:br>
            <a:r>
              <a:rPr lang="ru-RU" sz="3200" dirty="0" smtClean="0"/>
              <a:t>организации дорожного движения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458200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данном национальном стандарте впервые прописаны дефекты некоторых временных технических средств и сведены в единую таблицу требования ко всем техническим </a:t>
            </a:r>
            <a:r>
              <a:rPr lang="ru-RU" dirty="0"/>
              <a:t>с</a:t>
            </a:r>
            <a:r>
              <a:rPr lang="ru-RU" dirty="0" smtClean="0"/>
              <a:t>редствам организации дорожного движения. </a:t>
            </a:r>
          </a:p>
          <a:p>
            <a:pPr marL="0" indent="0">
              <a:buNone/>
            </a:pPr>
            <a:r>
              <a:rPr lang="ru-RU" dirty="0" smtClean="0"/>
              <a:t>Таким образом, регламентированы признаки, по которым то или иное средство более не может выполнять функцию обеспечения безопасности дорожного движения при проведении работ. </a:t>
            </a:r>
          </a:p>
          <a:p>
            <a:pPr marL="0" indent="0">
              <a:buNone/>
            </a:pPr>
            <a:r>
              <a:rPr lang="ru-RU" dirty="0"/>
              <a:t>Применение временных технических средств организации дорожного движения не допускается, если в результате их естественного износа или по иным причинам утрачены один или несколько элементов конструкции либо имеются дефекты в соответствии с таблицей Г.1 (приложение Г).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Временные технические средства организации дорожного движения с указанными дефектами должны быть заменены в срок не более 1 </a:t>
            </a:r>
            <a:r>
              <a:rPr lang="ru-RU" dirty="0" err="1"/>
              <a:t>сут</a:t>
            </a:r>
            <a:r>
              <a:rPr lang="ru-RU" dirty="0"/>
              <a:t> с момента </a:t>
            </a:r>
            <a:r>
              <a:rPr lang="ru-RU" dirty="0" err="1"/>
              <a:t>обнаруженияГОСТ</a:t>
            </a:r>
            <a:r>
              <a:rPr lang="ru-RU" dirty="0"/>
              <a:t> Р 58350-2019 Дороги автомобильные общего пользования. Технические средства организации дорожного движения в местах производства работ. Технические требования. Правила применения.</a:t>
            </a:r>
          </a:p>
        </p:txBody>
      </p:sp>
      <p:pic>
        <p:nvPicPr>
          <p:cNvPr id="4" name="Picture 2" descr="E:\Users\Алексей\Documents\Техдорстрой\логотип Техдорстрой\логотип ТДС бол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видов дефектов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94" t="10243" r="30308" b="10162"/>
          <a:stretch/>
        </p:blipFill>
        <p:spPr>
          <a:xfrm>
            <a:off x="323528" y="1916832"/>
            <a:ext cx="3960440" cy="4540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163" t="18044" r="32077" b="10890"/>
          <a:stretch/>
        </p:blipFill>
        <p:spPr>
          <a:xfrm>
            <a:off x="4788024" y="1916832"/>
            <a:ext cx="4133554" cy="45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06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66700"/>
            <a:ext cx="8305800" cy="1143000"/>
          </a:xfrm>
        </p:spPr>
        <p:txBody>
          <a:bodyPr/>
          <a:lstStyle/>
          <a:p>
            <a:r>
              <a:rPr lang="ru-RU" sz="2000" dirty="0" smtClean="0"/>
              <a:t>Примеры отсутствия ограждение мест производства работ, выполняемых в рамках приоритетного  проекта «</a:t>
            </a:r>
            <a:r>
              <a:rPr lang="ru-RU" sz="2000" dirty="0" err="1" smtClean="0"/>
              <a:t>Безопастные</a:t>
            </a:r>
            <a:r>
              <a:rPr lang="ru-RU" sz="2000" dirty="0" smtClean="0"/>
              <a:t> и качественные дороги» город Иркутск </a:t>
            </a:r>
            <a:endParaRPr lang="ru-RU" sz="2000" dirty="0"/>
          </a:p>
        </p:txBody>
      </p:sp>
      <p:pic>
        <p:nvPicPr>
          <p:cNvPr id="8194" name="Picture 2" descr="E:\Users\Алексей\Downloads\IMG_6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8925" y="2498725"/>
            <a:ext cx="35306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Users\Алексей\Downloads\IMG_6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1100" y="25019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Users\Алексей\Downloads\IMG_6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052234"/>
            <a:ext cx="3124201" cy="3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Users\Алексей\Documents\Техдорстрой\логотип Техдорстрой\логотип ТДС болт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1769"/>
            <a:ext cx="8458200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dirty="0" smtClean="0"/>
              <a:t>Обобщая основные положения вступившего в силу с 1 июля 2019 года ГОСТа 58350-2019 «</a:t>
            </a:r>
            <a:r>
              <a:rPr lang="ru-RU" sz="1900" dirty="0"/>
              <a:t>Применение технических средств организации дорожного движения в местах </a:t>
            </a:r>
            <a:r>
              <a:rPr lang="ru-RU" sz="1900" dirty="0" smtClean="0"/>
              <a:t>производства работ» хочу отметить</a:t>
            </a:r>
          </a:p>
          <a:p>
            <a:pPr>
              <a:buFontTx/>
              <a:buChar char="-"/>
            </a:pPr>
            <a:r>
              <a:rPr lang="ru-RU" sz="1900" dirty="0" smtClean="0"/>
              <a:t>впервые созданы единые правила ограждения мест производства работ на дорогах всех категорий; </a:t>
            </a:r>
            <a:endParaRPr lang="ru-RU" sz="1900" dirty="0"/>
          </a:p>
          <a:p>
            <a:pPr>
              <a:buFontTx/>
              <a:buChar char="-"/>
            </a:pPr>
            <a:r>
              <a:rPr lang="ru-RU" sz="1900" dirty="0" smtClean="0"/>
              <a:t>Изменены правила применения различных тех. средств на различных категориях дорог; </a:t>
            </a:r>
          </a:p>
          <a:p>
            <a:pPr>
              <a:buFontTx/>
              <a:buChar char="-"/>
            </a:pPr>
            <a:r>
              <a:rPr lang="ru-RU" sz="1900" dirty="0" smtClean="0"/>
              <a:t>Добавлены некоторые ранее не используемые тех. Средства – конусы 1000 мм, вставные сигнальные фонари с круглым желтым рассеивателем (для солдатиков) и пр.</a:t>
            </a:r>
          </a:p>
          <a:p>
            <a:pPr>
              <a:buFontTx/>
              <a:buChar char="-"/>
            </a:pPr>
            <a:r>
              <a:rPr lang="ru-RU" sz="1900" dirty="0" smtClean="0"/>
              <a:t>Введено фронтальное дорожное ограждение с отдельным ГОСТом.</a:t>
            </a:r>
            <a:endParaRPr lang="en-US" sz="1900" dirty="0" smtClean="0"/>
          </a:p>
          <a:p>
            <a:pPr>
              <a:buFontTx/>
              <a:buChar char="-"/>
            </a:pPr>
            <a:endParaRPr lang="ru-RU" sz="1900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78674"/>
              </p:ext>
            </p:extLst>
          </p:nvPr>
        </p:nvGraphicFramePr>
        <p:xfrm>
          <a:off x="107504" y="5008584"/>
          <a:ext cx="6096000" cy="137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671691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51943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0630655"/>
                    </a:ext>
                  </a:extLst>
                </a:gridCol>
              </a:tblGrid>
              <a:tr h="3696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391427"/>
                  </a:ext>
                </a:extLst>
              </a:tr>
              <a:tr h="3696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составлено материалов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632774"/>
                  </a:ext>
                </a:extLst>
              </a:tr>
              <a:tr h="369608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штрафов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около 52</a:t>
                      </a:r>
                      <a:r>
                        <a:rPr lang="ru-RU" baseline="0" dirty="0" smtClean="0"/>
                        <a:t> млн.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около 50 млн.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1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Т</a:t>
            </a:r>
            <a:r>
              <a:rPr lang="ru-RU" dirty="0" smtClean="0"/>
              <a:t>ехдорстрой»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Компания «Техдорстрой» является крупнейшим в регионе поставщиком средств обустройства мест производства работ.</a:t>
            </a:r>
          </a:p>
          <a:p>
            <a:pPr marL="0" indent="0">
              <a:buNone/>
            </a:pPr>
            <a:r>
              <a:rPr lang="ru-RU" dirty="0" smtClean="0"/>
              <a:t>В 2016 году запущено производство светодиодных знаков;</a:t>
            </a:r>
          </a:p>
          <a:p>
            <a:pPr marL="0" indent="0">
              <a:buNone/>
            </a:pPr>
            <a:r>
              <a:rPr lang="ru-RU" dirty="0" smtClean="0"/>
              <a:t>В 2018 году в Иркутске запущено собственное производство водоналивных блоков и дорожных тумб (буферов);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планах </a:t>
            </a:r>
            <a:r>
              <a:rPr lang="ru-RU" dirty="0" smtClean="0"/>
              <a:t>начать собственное производство сигнальных столбиков</a:t>
            </a:r>
            <a:r>
              <a:rPr lang="en-US" dirty="0" smtClean="0"/>
              <a:t>.</a:t>
            </a:r>
            <a:r>
              <a:rPr lang="ru-RU" dirty="0" smtClean="0"/>
              <a:t> Большой склад </a:t>
            </a:r>
            <a:r>
              <a:rPr lang="ru-RU" dirty="0"/>
              <a:t>технических средств организации дорожного </a:t>
            </a:r>
            <a:r>
              <a:rPr lang="ru-RU" dirty="0" smtClean="0"/>
              <a:t>движения, </a:t>
            </a:r>
            <a:r>
              <a:rPr lang="ru-RU" dirty="0" err="1" smtClean="0"/>
              <a:t>геосинтетических</a:t>
            </a:r>
            <a:r>
              <a:rPr lang="ru-RU" dirty="0" smtClean="0"/>
              <a:t> и многих других дорожных материалов.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E:\Users\Алексей\Documents\Техдорстрой\логотип Техдорстрой\логотип ТДС бол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5" y="-18832"/>
            <a:ext cx="9155545" cy="6876832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67200" y="0"/>
            <a:ext cx="4876800" cy="29249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Парсов Денис Олегович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Группа Компаний «</a:t>
            </a:r>
            <a:r>
              <a:rPr lang="ru-RU" sz="2000" dirty="0" err="1" smtClean="0">
                <a:solidFill>
                  <a:schemeClr val="tx1"/>
                </a:solidFill>
              </a:rPr>
              <a:t>ТехДорСтрой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+7(902)767-44-47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e-mail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dparsov@tehdorstroy.ru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Введение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057401"/>
            <a:ext cx="8458200" cy="3809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Данный национальный стандарт вступил в силу с 1 июля 2019 года. </a:t>
            </a:r>
          </a:p>
          <a:p>
            <a:pPr marL="0" indent="0">
              <a:buNone/>
            </a:pPr>
            <a:r>
              <a:rPr lang="ru-RU" b="1" dirty="0" smtClean="0"/>
              <a:t>	Основной тезис данного стандарта – применение единых правил ограждения мест производства работ на территории РФ, вне зависимости от их </a:t>
            </a:r>
            <a:r>
              <a:rPr lang="ru-RU" b="1" dirty="0" err="1" smtClean="0"/>
              <a:t>категорийности</a:t>
            </a:r>
            <a:r>
              <a:rPr lang="ru-RU" b="1" dirty="0" smtClean="0"/>
              <a:t> – федеральные, региональные, муниципальные дороги, улицы </a:t>
            </a:r>
            <a:r>
              <a:rPr lang="ru-RU" b="1" dirty="0"/>
              <a:t>и </a:t>
            </a:r>
            <a:r>
              <a:rPr lang="ru-RU" b="1" dirty="0" smtClean="0"/>
              <a:t>дороги </a:t>
            </a:r>
            <a:r>
              <a:rPr lang="ru-RU" b="1" dirty="0"/>
              <a:t>городских </a:t>
            </a:r>
            <a:r>
              <a:rPr lang="ru-RU" b="1" dirty="0" smtClean="0"/>
              <a:t>и сельских поселений. При этом требования к самим техническим средствам организации дорожного движения продолжают регулироваться уже действующими ГОСТами.</a:t>
            </a:r>
          </a:p>
        </p:txBody>
      </p:sp>
    </p:spTree>
    <p:extLst>
      <p:ext uri="{BB962C8B-B14F-4D97-AF65-F5344CB8AC3E}">
        <p14:creationId xmlns:p14="http://schemas.microsoft.com/office/powerpoint/2010/main" val="41683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/>
              </a:rPr>
              <a:t>Область применения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Настоящий </a:t>
            </a:r>
            <a:r>
              <a:rPr lang="ru-RU" b="1" dirty="0"/>
              <a:t>стандарт распространяется на технические средства организации дорожного </a:t>
            </a:r>
            <a:r>
              <a:rPr lang="ru-RU" b="1" dirty="0" smtClean="0"/>
              <a:t>движения, </a:t>
            </a:r>
            <a:r>
              <a:rPr lang="ru-RU" b="1" dirty="0"/>
              <a:t>применяемые на автомобильных дорогах общего пользования, улицах и дорогах городских </a:t>
            </a:r>
            <a:r>
              <a:rPr lang="ru-RU" b="1" dirty="0" smtClean="0"/>
              <a:t>и сельских </a:t>
            </a:r>
            <a:r>
              <a:rPr lang="ru-RU" b="1" dirty="0"/>
              <a:t>поселений (далее — дорогах), железнодорожных переездах в местах производства работ </a:t>
            </a:r>
            <a:r>
              <a:rPr lang="ru-RU" b="1" dirty="0" smtClean="0"/>
              <a:t>по строительству</a:t>
            </a:r>
            <a:r>
              <a:rPr lang="ru-RU" b="1" dirty="0"/>
              <a:t>, реконструкции, капитальному ремонту, ремонту и содержанию дорог, а также других </a:t>
            </a:r>
            <a:r>
              <a:rPr lang="ru-RU" b="1" dirty="0" smtClean="0"/>
              <a:t>работ, </a:t>
            </a:r>
            <a:r>
              <a:rPr lang="ru-RU" b="1" dirty="0"/>
              <a:t>требующих временного изменения организации дорожного движения, а также устанавливает технические требования к ним и правила применения. </a:t>
            </a:r>
            <a:br>
              <a:rPr lang="ru-RU" b="1" dirty="0"/>
            </a:br>
            <a:endParaRPr lang="en-US" b="1" dirty="0"/>
          </a:p>
        </p:txBody>
      </p:sp>
      <p:pic>
        <p:nvPicPr>
          <p:cNvPr id="4" name="Picture 2" descr="E:\Users\Алексей\Documents\Техдорстрой\логотип Техдорстрой\логотип ТДС бол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1143000"/>
          </a:xfrm>
        </p:spPr>
        <p:txBody>
          <a:bodyPr/>
          <a:lstStyle/>
          <a:p>
            <a:r>
              <a:rPr lang="ru-RU" sz="3200" dirty="0" smtClean="0"/>
              <a:t>Определение продолжительности работ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 долгосрочным работам относятся работы</a:t>
            </a:r>
            <a:r>
              <a:rPr lang="ru-RU" b="1" dirty="0"/>
              <a:t>, проводимые на дороге в соответствии с </a:t>
            </a:r>
            <a:r>
              <a:rPr lang="ru-RU" b="1" dirty="0" smtClean="0"/>
              <a:t>проектной </a:t>
            </a:r>
            <a:r>
              <a:rPr lang="ru-RU" b="1" dirty="0"/>
              <a:t>документацией и требующие временного изменения организации дорожного движения, рассчитанные на срок более 1 </a:t>
            </a:r>
            <a:r>
              <a:rPr lang="ru-RU" b="1" dirty="0" smtClean="0"/>
              <a:t>суток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/>
              <a:t>К </a:t>
            </a:r>
            <a:r>
              <a:rPr lang="ru-RU" b="1" dirty="0" smtClean="0"/>
              <a:t>краткосрочным работам </a:t>
            </a:r>
            <a:r>
              <a:rPr lang="ru-RU" b="1" dirty="0"/>
              <a:t>относятся </a:t>
            </a:r>
            <a:r>
              <a:rPr lang="ru-RU" b="1" dirty="0" smtClean="0"/>
              <a:t>работы, </a:t>
            </a:r>
            <a:r>
              <a:rPr lang="ru-RU" b="1" dirty="0"/>
              <a:t>с</a:t>
            </a:r>
            <a:r>
              <a:rPr lang="ru-RU" b="1" dirty="0" smtClean="0"/>
              <a:t>тационарные</a:t>
            </a:r>
            <a:r>
              <a:rPr lang="ru-RU" b="1" dirty="0"/>
              <a:t>, передвижные или подвижные работы,</a:t>
            </a:r>
            <a:br>
              <a:rPr lang="ru-RU" b="1" dirty="0"/>
            </a:br>
            <a:r>
              <a:rPr lang="ru-RU" b="1" dirty="0"/>
              <a:t>проводимые на дороге и требующие временного изменения организации дорожного движения, рассчитанные на срок не более 1 </a:t>
            </a:r>
            <a:r>
              <a:rPr lang="ru-RU" b="1" dirty="0" smtClean="0"/>
              <a:t>суток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2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23664" y="176591"/>
            <a:ext cx="7543800" cy="1020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/>
              <a:t>Пример обустройства зоны работ</a:t>
            </a:r>
            <a:endParaRPr lang="ru-RU" dirty="0"/>
          </a:p>
        </p:txBody>
      </p:sp>
      <p:pic>
        <p:nvPicPr>
          <p:cNvPr id="7" name="Picture 2" descr="E:\Users\Алексей\Documents\Техдорстрой\логотип Техдорстрой\логотип ТДС бол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916832"/>
            <a:ext cx="8352928" cy="45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effectLst/>
              </a:rPr>
              <a:t>Временные дорожные направляющие устройства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67200" y="1832119"/>
            <a:ext cx="4724400" cy="3260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Дорожные </a:t>
            </a:r>
            <a:r>
              <a:rPr lang="ru-RU" sz="1200" b="1" dirty="0" smtClean="0"/>
              <a:t>пластины, </a:t>
            </a:r>
            <a:r>
              <a:rPr lang="ru-RU" sz="1200" b="1" dirty="0"/>
              <a:t>более известные как </a:t>
            </a:r>
            <a:r>
              <a:rPr lang="ru-RU" sz="1200" b="1" u="sng" dirty="0"/>
              <a:t>солдатики </a:t>
            </a:r>
            <a:r>
              <a:rPr lang="ru-RU" sz="1200" b="1" u="sng" dirty="0" smtClean="0"/>
              <a:t>,</a:t>
            </a:r>
            <a:r>
              <a:rPr lang="ru-RU" sz="1200" dirty="0" smtClean="0"/>
              <a:t>применяют </a:t>
            </a:r>
            <a:r>
              <a:rPr lang="ru-RU" sz="1200" dirty="0"/>
              <a:t>в зоне работ при производстве:</a:t>
            </a:r>
            <a:br>
              <a:rPr lang="ru-RU" sz="1200" dirty="0"/>
            </a:br>
            <a:r>
              <a:rPr lang="ru-RU" sz="1200" b="1" dirty="0"/>
              <a:t>- долгосрочных </a:t>
            </a:r>
            <a:r>
              <a:rPr lang="ru-RU" sz="1200" b="1" dirty="0" smtClean="0"/>
              <a:t>работ</a:t>
            </a:r>
            <a:r>
              <a:rPr lang="ru-RU" sz="1200" dirty="0" smtClean="0"/>
              <a:t> (ранее только краткосрочных)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- краткосрочных стационарных работ на автомагистралях и скоростных дорогах.</a:t>
            </a:r>
            <a:br>
              <a:rPr lang="ru-RU" sz="1200" dirty="0"/>
            </a:br>
            <a:r>
              <a:rPr lang="ru-RU" sz="1200" dirty="0"/>
              <a:t>Пластины допускается </a:t>
            </a:r>
            <a:r>
              <a:rPr lang="ru-RU" sz="1200" dirty="0" smtClean="0"/>
              <a:t>изготовлять: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- </a:t>
            </a:r>
            <a:r>
              <a:rPr lang="ru-RU" sz="1200" dirty="0"/>
              <a:t>со стрелой(</a:t>
            </a:r>
            <a:r>
              <a:rPr lang="ru-RU" sz="1200" dirty="0" err="1"/>
              <a:t>ами</a:t>
            </a:r>
            <a:r>
              <a:rPr lang="ru-RU" sz="1200" dirty="0"/>
              <a:t>) в виде двух белых полос шириной 100 мм, соединенных под углом 90° на красном фоне;</a:t>
            </a:r>
          </a:p>
          <a:p>
            <a:pPr marL="0" indent="0">
              <a:buNone/>
            </a:pPr>
            <a:r>
              <a:rPr lang="ru-RU" sz="1200" dirty="0" smtClean="0"/>
              <a:t>- </a:t>
            </a:r>
            <a:r>
              <a:rPr lang="ru-RU" sz="1200" dirty="0"/>
              <a:t>с возможностью установки сигнальных фонарей;</a:t>
            </a:r>
          </a:p>
          <a:p>
            <a:pPr marL="0" indent="0">
              <a:buNone/>
            </a:pPr>
            <a:r>
              <a:rPr lang="ru-RU" sz="1200" dirty="0" smtClean="0"/>
              <a:t>- </a:t>
            </a:r>
            <a:r>
              <a:rPr lang="ru-RU" sz="1200" dirty="0"/>
              <a:t>размером 750х130 мм для применения в сочетании с дорожными сепараторами (</a:t>
            </a:r>
            <a:r>
              <a:rPr lang="ru-RU" sz="1200" dirty="0" err="1"/>
              <a:t>делиниаторами</a:t>
            </a:r>
            <a:r>
              <a:rPr lang="ru-RU" sz="1200" dirty="0"/>
              <a:t>);</a:t>
            </a:r>
          </a:p>
          <a:p>
            <a:pPr marL="0" indent="0">
              <a:buNone/>
            </a:pPr>
            <a:r>
              <a:rPr lang="ru-RU" sz="1200" dirty="0" smtClean="0"/>
              <a:t>/9+*- </a:t>
            </a:r>
            <a:r>
              <a:rPr lang="ru-RU" sz="1200" dirty="0"/>
              <a:t>размером 2000х250 и 2500х500 мм (предупредительные) с односторонними или двухсторонними нисходящими красно-белыми полосами. Пластину применяют с сигнальными фонарями желтого цвета с частотой мигания 1 миг./с (допускается отклонение от указанной частоты ±10</a:t>
            </a:r>
            <a:r>
              <a:rPr lang="ru-RU" sz="1200" dirty="0" smtClean="0"/>
              <a:t>%).</a:t>
            </a:r>
            <a:endParaRPr lang="ru-RU" sz="12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5542107" y="5181600"/>
            <a:ext cx="2495550" cy="1228725"/>
            <a:chOff x="495300" y="5029200"/>
            <a:chExt cx="2495550" cy="1228725"/>
          </a:xfrm>
        </p:grpSpPr>
        <p:pic>
          <p:nvPicPr>
            <p:cNvPr id="8" name="Рисунок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5029200"/>
              <a:ext cx="952500" cy="1228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525" y="5324475"/>
              <a:ext cx="723900" cy="93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743575"/>
              <a:ext cx="400050" cy="514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Объект 2"/>
          <p:cNvSpPr txBox="1">
            <a:spLocks/>
          </p:cNvSpPr>
          <p:nvPr/>
        </p:nvSpPr>
        <p:spPr>
          <a:xfrm>
            <a:off x="0" y="4575389"/>
            <a:ext cx="4724400" cy="1834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Дорожные конусы </a:t>
            </a:r>
            <a:r>
              <a:rPr lang="ru-RU" sz="1200" dirty="0"/>
              <a:t>применяют на участках проведения краткосрочных работ на </a:t>
            </a:r>
            <a:r>
              <a:rPr lang="ru-RU" sz="1200" dirty="0" smtClean="0"/>
              <a:t>дорогах любых </a:t>
            </a:r>
            <a:r>
              <a:rPr lang="ru-RU" sz="1200" dirty="0"/>
              <a:t>категорий, </a:t>
            </a:r>
            <a:r>
              <a:rPr lang="ru-RU" sz="1200" b="1" dirty="0"/>
              <a:t>кроме автомагистралей и скоростных </a:t>
            </a:r>
            <a:r>
              <a:rPr lang="ru-RU" sz="1200" b="1" dirty="0" smtClean="0"/>
              <a:t>дорог (ранее только на магистралях)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dirty="0" smtClean="0"/>
              <a:t>На </a:t>
            </a:r>
            <a:r>
              <a:rPr lang="ru-RU" sz="1200" dirty="0"/>
              <a:t>участках проведения работ применяют конусы:</a:t>
            </a:r>
            <a:br>
              <a:rPr lang="ru-RU" sz="1200" dirty="0"/>
            </a:br>
            <a:r>
              <a:rPr lang="ru-RU" sz="1200" dirty="0"/>
              <a:t>- при передвижных работах на всех дорогах — высотой от 500 до 749 мм. при нанесении дорожной разметки — высотой от 300 до 400 мм;</a:t>
            </a:r>
            <a:br>
              <a:rPr lang="ru-RU" sz="1200" dirty="0"/>
            </a:br>
            <a:r>
              <a:rPr lang="ru-RU" sz="1200" dirty="0"/>
              <a:t>- стационарных работах — высотой от 500 до 1000 мм. от 750 </a:t>
            </a:r>
            <a:r>
              <a:rPr lang="ru-RU" sz="1200" b="1" dirty="0"/>
              <a:t>до 1000 мм</a:t>
            </a:r>
            <a:r>
              <a:rPr lang="ru-RU" sz="1200" dirty="0"/>
              <a:t> </a:t>
            </a:r>
            <a:r>
              <a:rPr lang="ru-RU" sz="1200" dirty="0" smtClean="0"/>
              <a:t>(ранее таких конусов не было)— </a:t>
            </a:r>
            <a:r>
              <a:rPr lang="ru-RU" sz="1200" dirty="0"/>
              <a:t>на дорогах с </a:t>
            </a:r>
            <a:r>
              <a:rPr lang="ru-RU" sz="1200" dirty="0" smtClean="0"/>
              <a:t>четырьмя полосами </a:t>
            </a:r>
            <a:r>
              <a:rPr lang="ru-RU" sz="1200" dirty="0"/>
              <a:t>движения и более. 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2050" name="Picture 2" descr="ГОСТ Р 58350-2019 Дороги автомобильные общего пользования. Технические средства организации дорожного движения в местах производства работ. Технические требования. Правила примен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" y="1974289"/>
            <a:ext cx="4237758" cy="20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38" y="204819"/>
            <a:ext cx="5741070" cy="1143000"/>
          </a:xfrm>
        </p:spPr>
        <p:txBody>
          <a:bodyPr/>
          <a:lstStyle/>
          <a:p>
            <a:r>
              <a:rPr lang="ru-RU" sz="3200" dirty="0" smtClean="0">
                <a:effectLst/>
              </a:rPr>
              <a:t>Временные дорожные направляющие устройства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0" y="1943099"/>
            <a:ext cx="6477000" cy="3695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Дорожные </a:t>
            </a:r>
            <a:r>
              <a:rPr lang="ru-RU" sz="1400" b="1" dirty="0"/>
              <a:t>сепараторы (</a:t>
            </a:r>
            <a:r>
              <a:rPr lang="ru-RU" sz="1400" b="1" dirty="0" err="1" smtClean="0"/>
              <a:t>делиниаторы</a:t>
            </a:r>
            <a:r>
              <a:rPr lang="ru-RU" sz="1400" b="1" dirty="0" smtClean="0"/>
              <a:t>)</a:t>
            </a:r>
            <a:r>
              <a:rPr lang="ru-RU" sz="1400" b="1" dirty="0"/>
              <a:t> </a:t>
            </a:r>
            <a:r>
              <a:rPr lang="ru-RU" sz="1400" b="1" dirty="0" smtClean="0"/>
              <a:t>применяют </a:t>
            </a:r>
            <a:r>
              <a:rPr lang="ru-RU" sz="1400" b="1" dirty="0"/>
              <a:t>в границах участка проведения долгосрочных работ при закрытии как минимум одной полосы движения на дорогах без разделительной полосы по границе между</a:t>
            </a:r>
            <a:br>
              <a:rPr lang="ru-RU" sz="1400" b="1" dirty="0"/>
            </a:br>
            <a:r>
              <a:rPr lang="ru-RU" sz="1400" b="1" dirty="0"/>
              <a:t>полосами движения транспортных средств во встречных </a:t>
            </a:r>
            <a:r>
              <a:rPr lang="ru-RU" sz="1400" b="1" dirty="0" smtClean="0"/>
              <a:t>направлениях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err="1"/>
              <a:t>Делиниаторы</a:t>
            </a:r>
            <a:r>
              <a:rPr lang="ru-RU" sz="1400" b="1" dirty="0"/>
              <a:t> рекомендуется применять в границах участка проведения долгосрочных работ:</a:t>
            </a:r>
            <a:br>
              <a:rPr lang="ru-RU" sz="1400" b="1" dirty="0"/>
            </a:br>
            <a:r>
              <a:rPr lang="ru-RU" sz="1400" b="1" dirty="0"/>
              <a:t>• </a:t>
            </a:r>
            <a:r>
              <a:rPr lang="ru-RU" sz="1400" dirty="0"/>
              <a:t>при закрытии как минимум одной полосы движения на дорогах с четырьмя полосами и </a:t>
            </a:r>
            <a:r>
              <a:rPr lang="ru-RU" sz="1400" dirty="0" smtClean="0"/>
              <a:t>более вместо </a:t>
            </a:r>
            <a:r>
              <a:rPr lang="ru-RU" sz="1400" dirty="0"/>
              <a:t>временной разметки 1.1 по границе между полосами движения транспортных средств в попутном </a:t>
            </a:r>
            <a:r>
              <a:rPr lang="ru-RU" sz="1400" dirty="0" smtClean="0"/>
              <a:t>направлении</a:t>
            </a:r>
          </a:p>
          <a:p>
            <a:pPr marL="0" indent="0">
              <a:buNone/>
            </a:pPr>
            <a:r>
              <a:rPr lang="ru-RU" sz="1400" dirty="0" smtClean="0"/>
              <a:t>• </a:t>
            </a:r>
            <a:r>
              <a:rPr lang="ru-RU" sz="1400" dirty="0"/>
              <a:t>на дорогах любых категорий вместо линий временной разметки 1.1—1.3, когда </a:t>
            </a:r>
            <a:r>
              <a:rPr lang="ru-RU" sz="1400" dirty="0" err="1"/>
              <a:t>погодно</a:t>
            </a:r>
            <a:r>
              <a:rPr lang="ru-RU" sz="1400" dirty="0"/>
              <a:t>-климатические условия не позволяют осуществить технологию ее нанесения.</a:t>
            </a:r>
            <a:br>
              <a:rPr lang="ru-RU" sz="1400" dirty="0"/>
            </a:br>
            <a:r>
              <a:rPr lang="ru-RU" sz="1400" b="1" dirty="0"/>
              <a:t>В </a:t>
            </a:r>
            <a:r>
              <a:rPr lang="ru-RU" sz="1400" b="1" dirty="0" err="1"/>
              <a:t>делиниаторы</a:t>
            </a:r>
            <a:r>
              <a:rPr lang="ru-RU" sz="1400" b="1" dirty="0"/>
              <a:t> при производстве работ вне населенных пунктов должны быть установлены </a:t>
            </a:r>
            <a:r>
              <a:rPr lang="ru-RU" sz="1400" b="1" dirty="0" smtClean="0"/>
              <a:t>пластины, </a:t>
            </a:r>
            <a:r>
              <a:rPr lang="ru-RU" sz="1400" b="1" dirty="0"/>
              <a:t>в населенных пунктах — пластины или сигнальные столбики. Вместо сигнальных столбиков </a:t>
            </a:r>
            <a:r>
              <a:rPr lang="ru-RU" sz="1400" b="1" dirty="0" smtClean="0"/>
              <a:t>в </a:t>
            </a:r>
            <a:r>
              <a:rPr lang="ru-RU" sz="1400" b="1" dirty="0" err="1" smtClean="0"/>
              <a:t>делиниаторы</a:t>
            </a:r>
            <a:r>
              <a:rPr lang="ru-RU" sz="1400" b="1" dirty="0" smtClean="0"/>
              <a:t> </a:t>
            </a:r>
            <a:r>
              <a:rPr lang="ru-RU" sz="1400" b="1" dirty="0"/>
              <a:t>допускается устанавливать сигнальные вехи. </a:t>
            </a:r>
            <a:br>
              <a:rPr lang="ru-RU" sz="1400" b="1" dirty="0"/>
            </a:br>
            <a:endParaRPr lang="ru-RU" sz="1400" b="1" dirty="0"/>
          </a:p>
          <a:p>
            <a:pPr marL="0" indent="0">
              <a:buNone/>
            </a:pPr>
            <a:endParaRPr lang="ru-RU" sz="140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 descr="https://www.dor.expert/upload/iblock/b56/b569c28152101807102cc848ef1141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8" y="2713413"/>
            <a:ext cx="1964572" cy="196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214393" y="5791200"/>
            <a:ext cx="8945105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 smtClean="0"/>
              <a:t>*</a:t>
            </a:r>
            <a:r>
              <a:rPr lang="ru-RU" sz="1400" b="1" dirty="0" smtClean="0"/>
              <a:t>Ранее </a:t>
            </a:r>
            <a:r>
              <a:rPr lang="ru-RU" sz="1400" b="1" dirty="0"/>
              <a:t>ОДМ 218.6.019–2016 </a:t>
            </a:r>
            <a:r>
              <a:rPr lang="ru-RU" sz="1400" b="1" dirty="0" smtClean="0"/>
              <a:t>«РЕКОМЕНДАЦИИ </a:t>
            </a:r>
            <a:r>
              <a:rPr lang="ru-RU" sz="1400" b="1" dirty="0"/>
              <a:t>ПО ОРГАНИЗАЦИИ ДВИЖЕНИЯ И ОГРАЖДЕНИЮ МЕСТ ПРОИЗВОДСТВА ДОРОЖНЫХ </a:t>
            </a:r>
            <a:r>
              <a:rPr lang="ru-RU" sz="1400" b="1" dirty="0" smtClean="0"/>
              <a:t>РАБОТ» относил </a:t>
            </a:r>
            <a:r>
              <a:rPr lang="ru-RU" sz="1400" b="1" dirty="0" err="1" smtClean="0"/>
              <a:t>делиниаторы</a:t>
            </a:r>
            <a:r>
              <a:rPr lang="ru-RU" sz="1400" b="1" dirty="0" smtClean="0"/>
              <a:t> к ограждающим устройствам, теперь они переместились в группу направляющие устройства </a:t>
            </a:r>
            <a:endParaRPr lang="ru-RU" sz="1400" b="1" dirty="0"/>
          </a:p>
        </p:txBody>
      </p:sp>
      <p:pic>
        <p:nvPicPr>
          <p:cNvPr id="9" name="Picture 2" descr="E:\Users\Алексей\Documents\Техдорстрой\логотип Техдорстрой\логотип ТДС бол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172200" cy="1143000"/>
          </a:xfrm>
        </p:spPr>
        <p:txBody>
          <a:bodyPr/>
          <a:lstStyle/>
          <a:p>
            <a:r>
              <a:rPr lang="ru-RU" sz="2800" dirty="0">
                <a:effectLst/>
              </a:rPr>
              <a:t>Временные дорожные направляющие устройства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495801"/>
          </a:xfrm>
        </p:spPr>
        <p:txBody>
          <a:bodyPr>
            <a:normAutofit/>
          </a:bodyPr>
          <a:lstStyle/>
          <a:p>
            <a:r>
              <a:rPr lang="ru-RU" dirty="0" smtClean="0"/>
              <a:t>Дорожные тумбы, </a:t>
            </a:r>
            <a:r>
              <a:rPr lang="ru-RU" dirty="0"/>
              <a:t>также называемые буферами</a:t>
            </a:r>
            <a:endParaRPr lang="ru-RU" dirty="0" smtClean="0"/>
          </a:p>
          <a:p>
            <a:pPr marL="0" indent="0" fontAlgn="base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24625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76600" y="2286000"/>
            <a:ext cx="556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Тумбы </a:t>
            </a:r>
            <a:r>
              <a:rPr lang="ru-RU" dirty="0"/>
              <a:t>закрытого типа </a:t>
            </a:r>
            <a:r>
              <a:rPr lang="ru-RU" b="1" dirty="0"/>
              <a:t>с искусственным освещением по ГОСТ 32759</a:t>
            </a:r>
            <a:r>
              <a:rPr lang="ru-RU" dirty="0"/>
              <a:t> </a:t>
            </a:r>
            <a:r>
              <a:rPr lang="ru-RU" dirty="0" smtClean="0"/>
              <a:t>(ранее ОДМ 218.6.019–2016 не требовал применение </a:t>
            </a:r>
            <a:r>
              <a:rPr lang="ru-RU" dirty="0" err="1" smtClean="0"/>
              <a:t>искуственного</a:t>
            </a:r>
            <a:r>
              <a:rPr lang="ru-RU" dirty="0" smtClean="0"/>
              <a:t> освещения внутри буферов, хотя ГОСТ </a:t>
            </a:r>
            <a:r>
              <a:rPr lang="ru-RU" dirty="0"/>
              <a:t>32759-2014 </a:t>
            </a:r>
            <a:r>
              <a:rPr lang="ru-RU" dirty="0" smtClean="0"/>
              <a:t>Дорожные тумбы</a:t>
            </a:r>
            <a:r>
              <a:rPr lang="ru-RU" dirty="0"/>
              <a:t> </a:t>
            </a:r>
            <a:r>
              <a:rPr lang="ru-RU" dirty="0" smtClean="0"/>
              <a:t>регламентирует требования к ним) </a:t>
            </a:r>
            <a:r>
              <a:rPr lang="ru-RU" dirty="0"/>
              <a:t>при производстве </a:t>
            </a:r>
            <a:r>
              <a:rPr lang="ru-RU" dirty="0" smtClean="0"/>
              <a:t>долгосрочных </a:t>
            </a:r>
            <a:r>
              <a:rPr lang="ru-RU" dirty="0"/>
              <a:t>работ устанавливают перед крайними блоками парапетного ограждения, применяемого для разделения транспортных потоков встречных </a:t>
            </a:r>
            <a:r>
              <a:rPr lang="ru-RU" dirty="0" smtClean="0"/>
              <a:t>направлений.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6047567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*Начиная с 2018 года </a:t>
            </a:r>
            <a:r>
              <a:rPr lang="ru-RU" sz="1600" b="1" dirty="0"/>
              <a:t>дорожные тумбы </a:t>
            </a:r>
            <a:r>
              <a:rPr lang="ru-RU" sz="1600" b="1" dirty="0" smtClean="0"/>
              <a:t>в </a:t>
            </a:r>
            <a:r>
              <a:rPr lang="ru-RU" sz="1600" b="1" dirty="0"/>
              <a:t>Иркутской </a:t>
            </a:r>
            <a:r>
              <a:rPr lang="ru-RU" sz="1600" b="1" dirty="0" smtClean="0"/>
              <a:t>области производит ООО «Техдорстрой».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457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190500"/>
            <a:ext cx="4876800" cy="1143000"/>
          </a:xfrm>
        </p:spPr>
        <p:txBody>
          <a:bodyPr/>
          <a:lstStyle/>
          <a:p>
            <a:r>
              <a:rPr lang="ru-RU" sz="3200" dirty="0" smtClean="0">
                <a:effectLst/>
              </a:rPr>
              <a:t>Временные дорожные ограждающие </a:t>
            </a:r>
            <a:r>
              <a:rPr lang="ru-RU" sz="3200" dirty="0">
                <a:effectLst/>
              </a:rPr>
              <a:t>устройства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190" y="2362201"/>
            <a:ext cx="6400800" cy="41148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Впервые примененный термин </a:t>
            </a:r>
            <a:r>
              <a:rPr lang="ru-RU" sz="1600" b="1" dirty="0" smtClean="0"/>
              <a:t>Фронтальные дорожные ограждения</a:t>
            </a:r>
            <a:r>
              <a:rPr lang="ru-RU" sz="1600" dirty="0" smtClean="0"/>
              <a:t>, технические требования к которым устанавливаются ГОСТ </a:t>
            </a:r>
            <a:r>
              <a:rPr lang="ru-RU" sz="1600" dirty="0"/>
              <a:t>Р 58351-2019 Дороги автомобильные общего пользования. Ограждения дорожные фронтальные, удерживающие боковые комбинированные и удерживающие </a:t>
            </a:r>
            <a:r>
              <a:rPr lang="ru-RU" sz="1600" dirty="0" smtClean="0"/>
              <a:t>пешеходные </a:t>
            </a:r>
          </a:p>
          <a:p>
            <a:pPr marL="0" indent="0">
              <a:buNone/>
            </a:pPr>
            <a:r>
              <a:rPr lang="ru-RU" sz="1600" dirty="0" smtClean="0"/>
              <a:t>Фронтальные </a:t>
            </a:r>
            <a:r>
              <a:rPr lang="ru-RU" sz="1600" dirty="0"/>
              <a:t>дорожные ограждения при производстве долгосрочных работ на </a:t>
            </a:r>
            <a:r>
              <a:rPr lang="ru-RU" sz="1600" dirty="0" smtClean="0"/>
              <a:t> автомагистралях, скоростных </a:t>
            </a:r>
            <a:r>
              <a:rPr lang="ru-RU" sz="1600" dirty="0"/>
              <a:t>дорогах и дорогах с четырьмя полосами и более рекомендуется устанавливать:</a:t>
            </a:r>
            <a:br>
              <a:rPr lang="ru-RU" sz="1600" dirty="0"/>
            </a:br>
            <a:r>
              <a:rPr lang="ru-RU" sz="1600" dirty="0"/>
              <a:t>- на закрытой полосе движения в начале продольной буферной эоны;</a:t>
            </a:r>
            <a:br>
              <a:rPr lang="ru-RU" sz="1600" dirty="0"/>
            </a:br>
            <a:r>
              <a:rPr lang="ru-RU" sz="1600" dirty="0"/>
              <a:t>- вместо дорожных тумб по </a:t>
            </a:r>
            <a:r>
              <a:rPr lang="ru-RU" sz="1600" dirty="0" smtClean="0"/>
              <a:t>6.4.5</a:t>
            </a:r>
            <a:br>
              <a:rPr lang="ru-RU" sz="1600" dirty="0" smtClean="0"/>
            </a:b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Парапетные ограждения </a:t>
            </a:r>
            <a:r>
              <a:rPr lang="ru-RU" sz="1600" dirty="0" smtClean="0"/>
              <a:t>применяют при производстве долгосрочных работ:</a:t>
            </a:r>
            <a:br>
              <a:rPr lang="ru-RU" sz="1600" dirty="0" smtClean="0"/>
            </a:br>
            <a:r>
              <a:rPr lang="ru-RU" sz="1600" dirty="0" smtClean="0"/>
              <a:t>- на проезжей части;</a:t>
            </a:r>
            <a:br>
              <a:rPr lang="ru-RU" sz="1600" dirty="0" smtClean="0"/>
            </a:br>
            <a:r>
              <a:rPr lang="ru-RU" sz="1600" dirty="0" smtClean="0"/>
              <a:t>- на обочине, разделительной полосе, откосе земляного полотка при наличии разрытия глубиной</a:t>
            </a:r>
            <a:br>
              <a:rPr lang="ru-RU" sz="1600" dirty="0" smtClean="0"/>
            </a:br>
            <a:r>
              <a:rPr lang="ru-RU" sz="1600" dirty="0" smtClean="0"/>
              <a:t>0,5 м и более, когда расстояние от рабочей зоны до края проезжей части менее 4 м;</a:t>
            </a:r>
            <a:br>
              <a:rPr lang="ru-RU" sz="1600" dirty="0" smtClean="0"/>
            </a:br>
            <a:r>
              <a:rPr lang="ru-RU" sz="1600" dirty="0" smtClean="0"/>
              <a:t>- вне пределов проезжей части на улицах и дорогах городских и сельских поселений при наличии</a:t>
            </a:r>
            <a:br>
              <a:rPr lang="ru-RU" sz="1600" dirty="0" smtClean="0"/>
            </a:br>
            <a:r>
              <a:rPr lang="ru-RU" sz="1600" dirty="0" smtClean="0"/>
              <a:t>разрытия глубиной 0.5 м и более, когда расстояние от рабочей зоны до края проезжей части менее 2 м.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41192"/>
              </p:ext>
            </p:extLst>
          </p:nvPr>
        </p:nvGraphicFramePr>
        <p:xfrm>
          <a:off x="304800" y="4876800"/>
          <a:ext cx="762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r:id="rId3" imgW="981000" imgH="1568160" progId="">
                  <p:embed/>
                </p:oleObj>
              </mc:Choice>
              <mc:Fallback>
                <p:oleObj r:id="rId3" imgW="981000" imgH="15681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7620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91238"/>
              </p:ext>
            </p:extLst>
          </p:nvPr>
        </p:nvGraphicFramePr>
        <p:xfrm>
          <a:off x="1252215" y="4648200"/>
          <a:ext cx="113347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r:id="rId5" imgW="1513440" imgH="2070360" progId="">
                  <p:embed/>
                </p:oleObj>
              </mc:Choice>
              <mc:Fallback>
                <p:oleObj r:id="rId5" imgW="1513440" imgH="20703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215" y="4648200"/>
                        <a:ext cx="1133475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бъект 2"/>
          <p:cNvSpPr txBox="1">
            <a:spLocks/>
          </p:cNvSpPr>
          <p:nvPr/>
        </p:nvSpPr>
        <p:spPr>
          <a:xfrm>
            <a:off x="152400" y="1828801"/>
            <a:ext cx="8945105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/>
              <a:t>Для ограждения рабочей зоны, усиления направляющего воздействия и для снижения риска возникновения дорожно-транспортных происшествий используются следующие ограждающие </a:t>
            </a:r>
            <a:r>
              <a:rPr lang="ru-RU" sz="1400" dirty="0" smtClean="0"/>
              <a:t>устройства:</a:t>
            </a:r>
            <a:endParaRPr lang="ru-RU" sz="1400" dirty="0"/>
          </a:p>
        </p:txBody>
      </p:sp>
      <p:pic>
        <p:nvPicPr>
          <p:cNvPr id="12" name="Picture 2" descr="E:\Users\Алексей\Documents\Техдорстрой\логотип Техдорстрой\логотип ТДС болты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" y="2362201"/>
            <a:ext cx="2437426" cy="19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719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Презентация PowerPoint</vt:lpstr>
      <vt:lpstr>Введение</vt:lpstr>
      <vt:lpstr>Область применения </vt:lpstr>
      <vt:lpstr>Определение продолжительности работ</vt:lpstr>
      <vt:lpstr>Презентация PowerPoint</vt:lpstr>
      <vt:lpstr>Временные дорожные направляющие устройства</vt:lpstr>
      <vt:lpstr>Временные дорожные направляющие устройства</vt:lpstr>
      <vt:lpstr>Временные дорожные направляющие устройства</vt:lpstr>
      <vt:lpstr>Временные дорожные ограждающие устройства</vt:lpstr>
      <vt:lpstr>Защитные блоки</vt:lpstr>
      <vt:lpstr>Сигнальные фонари</vt:lpstr>
      <vt:lpstr>Комплексы временных технических средств</vt:lpstr>
      <vt:lpstr>Дефекты временных средств  организации дорожного движения</vt:lpstr>
      <vt:lpstr>Таблица видов дефектов</vt:lpstr>
      <vt:lpstr>Примеры отсутствия ограждение мест производства работ, выполняемых в рамках приоритетного  проекта «Безопастные и качественные дороги» город Иркутск </vt:lpstr>
      <vt:lpstr>Резюме</vt:lpstr>
      <vt:lpstr>О компании  «Техдорстрой»</vt:lpstr>
      <vt:lpstr>Спасибо за внимание  Парсов Денис Олегович Группа Компаний «ТехДорСтрой» +7(902)767-44-47 e-mail: dparsov@tehdorstroy.ru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titans</dc:creator>
  <cp:lastModifiedBy>Денис</cp:lastModifiedBy>
  <cp:revision>70</cp:revision>
  <cp:lastPrinted>2020-02-18T03:59:18Z</cp:lastPrinted>
  <dcterms:created xsi:type="dcterms:W3CDTF">2013-09-17T15:02:28Z</dcterms:created>
  <dcterms:modified xsi:type="dcterms:W3CDTF">2020-02-19T09:58:46Z</dcterms:modified>
</cp:coreProperties>
</file>